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150F6-F3D0-40AC-BE5B-47B766851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5663095" cy="2076635"/>
          </a:xfrm>
        </p:spPr>
        <p:txBody>
          <a:bodyPr/>
          <a:lstStyle/>
          <a:p>
            <a:pPr algn="ctr"/>
            <a:r>
              <a:rPr lang="cs-CZ" dirty="0"/>
              <a:t>Karel IV.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0D9797-B13C-4E77-A3B5-49FEA60CE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398" y="3791960"/>
            <a:ext cx="3976337" cy="1179536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A s ním spojené VÝZNAMNÉ stavby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6D2952-13C0-44EF-A1A1-844CD28C4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69" y="1814290"/>
            <a:ext cx="3351342" cy="42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04529-497E-4264-82E5-3C915A10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Karel IV.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265A15-5A57-42C4-958F-9D0F8E609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08" y="1438183"/>
            <a:ext cx="9638046" cy="50869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K jeho nejvýznamnějším stavbám patří:</a:t>
            </a:r>
          </a:p>
          <a:p>
            <a:r>
              <a:rPr lang="cs-CZ" dirty="0"/>
              <a:t>Karlův most</a:t>
            </a:r>
          </a:p>
          <a:p>
            <a:r>
              <a:rPr lang="cs-CZ" dirty="0"/>
              <a:t>Karlova univerzita</a:t>
            </a:r>
          </a:p>
          <a:p>
            <a:r>
              <a:rPr lang="cs-CZ" dirty="0"/>
              <a:t>Karlštejn</a:t>
            </a:r>
          </a:p>
          <a:p>
            <a:r>
              <a:rPr lang="cs-CZ" dirty="0"/>
              <a:t>Pražský hrad</a:t>
            </a:r>
          </a:p>
          <a:p>
            <a:r>
              <a:rPr lang="cs-CZ" dirty="0"/>
              <a:t>Katedrála sv. Víta</a:t>
            </a:r>
          </a:p>
          <a:p>
            <a:r>
              <a:rPr lang="cs-CZ" dirty="0"/>
              <a:t>a mnoho dalších ….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Untitled">
            <a:extLst>
              <a:ext uri="{FF2B5EF4-FFF2-40B4-BE49-F238E27FC236}">
                <a16:creationId xmlns:a16="http://schemas.microsoft.com/office/drawing/2014/main" id="{78103FFE-9B3B-4C68-A852-070B5729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61" y="2015232"/>
            <a:ext cx="5006531" cy="30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3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04529-497E-4264-82E5-3C915A10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5565"/>
          </a:xfrm>
        </p:spPr>
        <p:txBody>
          <a:bodyPr/>
          <a:lstStyle/>
          <a:p>
            <a:pPr algn="ctr"/>
            <a:r>
              <a:rPr lang="cs-CZ"/>
              <a:t>Pražský hrad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265A15-5A57-42C4-958F-9D0F8E609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34" y="985421"/>
            <a:ext cx="9638046" cy="50869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Byl založen kolem roku 880</a:t>
            </a:r>
          </a:p>
          <a:p>
            <a:pPr marL="0" indent="0">
              <a:buNone/>
            </a:pPr>
            <a:r>
              <a:rPr lang="cs-CZ" dirty="0"/>
              <a:t>     Knížetem Bořivojem z rodu Přemyslovců.</a:t>
            </a:r>
          </a:p>
          <a:p>
            <a:r>
              <a:rPr lang="cs-CZ" dirty="0"/>
              <a:t>Je také zapsán v seznamu světového </a:t>
            </a:r>
          </a:p>
          <a:p>
            <a:pPr marL="0" indent="0">
              <a:buNone/>
            </a:pPr>
            <a:r>
              <a:rPr lang="cs-CZ" dirty="0"/>
              <a:t>     kulturního a přírodního dědictví UNESCO.</a:t>
            </a:r>
          </a:p>
          <a:p>
            <a:r>
              <a:rPr lang="cs-CZ" dirty="0"/>
              <a:t>Hradní areál tvoří rozsáhlý soubor staveb.</a:t>
            </a:r>
          </a:p>
          <a:p>
            <a:r>
              <a:rPr lang="cs-CZ" dirty="0"/>
              <a:t>Dominantou areálu Pražského hradu je </a:t>
            </a:r>
          </a:p>
          <a:p>
            <a:pPr marL="0" indent="0">
              <a:buNone/>
            </a:pPr>
            <a:r>
              <a:rPr lang="cs-CZ" dirty="0"/>
              <a:t>     katedrála sv. Víta</a:t>
            </a:r>
          </a:p>
          <a:p>
            <a:r>
              <a:rPr lang="cs-CZ" dirty="0"/>
              <a:t>Je největším souvislým hradním komplexem</a:t>
            </a:r>
          </a:p>
          <a:p>
            <a:pPr marL="0" indent="0">
              <a:buNone/>
            </a:pPr>
            <a:r>
              <a:rPr lang="cs-CZ" dirty="0"/>
              <a:t>     na světě, rozkládá se na ploše 70 000 m².</a:t>
            </a:r>
          </a:p>
          <a:p>
            <a:r>
              <a:rPr lang="cs-CZ" dirty="0"/>
              <a:t>Také je největším starobylým a doposud obývaným</a:t>
            </a:r>
          </a:p>
          <a:p>
            <a:pPr marL="0" indent="0">
              <a:buNone/>
            </a:pPr>
            <a:r>
              <a:rPr lang="cs-CZ" dirty="0"/>
              <a:t>     hradem na světě, větším než anglický Windsor.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37D21B-DA3C-4BC8-A3F7-0D1A07475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021" y="2219743"/>
            <a:ext cx="5324826" cy="35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04529-497E-4264-82E5-3C915A10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5565"/>
          </a:xfrm>
        </p:spPr>
        <p:txBody>
          <a:bodyPr/>
          <a:lstStyle/>
          <a:p>
            <a:pPr algn="ctr"/>
            <a:r>
              <a:rPr lang="cs-CZ" dirty="0"/>
              <a:t>Karlova univerzita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265A15-5A57-42C4-958F-9D0F8E609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89" y="1358283"/>
            <a:ext cx="9780565" cy="51668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 Karlovu univerzitu založil Karel IV.  7. 4. 1348</a:t>
            </a:r>
          </a:p>
          <a:p>
            <a:r>
              <a:rPr lang="cs-CZ" dirty="0"/>
              <a:t> Podstatným krokem pro chod univerzity</a:t>
            </a:r>
          </a:p>
          <a:p>
            <a:pPr marL="0" indent="0">
              <a:buNone/>
            </a:pPr>
            <a:r>
              <a:rPr lang="cs-CZ" dirty="0"/>
              <a:t>      bylo založení Karlovy koleje roku 1366 a stavba</a:t>
            </a:r>
          </a:p>
          <a:p>
            <a:pPr marL="0" indent="0">
              <a:buNone/>
            </a:pPr>
            <a:r>
              <a:rPr lang="cs-CZ" dirty="0"/>
              <a:t>      Karolina roku 1383</a:t>
            </a:r>
          </a:p>
          <a:p>
            <a:r>
              <a:rPr lang="cs-CZ" dirty="0"/>
              <a:t> Je hodnocena jako nejlepší vysoká </a:t>
            </a:r>
          </a:p>
          <a:p>
            <a:pPr marL="0" indent="0">
              <a:buNone/>
            </a:pPr>
            <a:r>
              <a:rPr lang="cs-CZ" dirty="0"/>
              <a:t>       škola  v České republice a jedna z</a:t>
            </a:r>
          </a:p>
          <a:p>
            <a:pPr marL="0" indent="0">
              <a:buNone/>
            </a:pPr>
            <a:r>
              <a:rPr lang="cs-CZ" dirty="0"/>
              <a:t>       nejlepších univerzit světa.</a:t>
            </a:r>
          </a:p>
          <a:p>
            <a:r>
              <a:rPr lang="cs-CZ" dirty="0"/>
              <a:t>  Je jednou z nejstarších evropských univerzit.  </a:t>
            </a:r>
          </a:p>
          <a:p>
            <a:r>
              <a:rPr lang="cs-CZ" dirty="0"/>
              <a:t>  Tvoří jí 17 fakult,4 vysokoškolské ústavy, </a:t>
            </a:r>
          </a:p>
          <a:p>
            <a:pPr marL="0" indent="0">
              <a:buNone/>
            </a:pPr>
            <a:r>
              <a:rPr lang="cs-CZ" dirty="0"/>
              <a:t>       4 účelová zařízení a 5 dalších specializovaných pracovišť.</a:t>
            </a:r>
          </a:p>
          <a:p>
            <a:pPr marL="0" indent="0">
              <a:buNone/>
            </a:pPr>
            <a:r>
              <a:rPr lang="cs-CZ" dirty="0"/>
              <a:t>   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C7039F-7CF1-4CFD-8E55-2923A342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216" y="1944211"/>
            <a:ext cx="4971495" cy="331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5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CB9A3-0B7E-4E06-AFA1-615620C5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Karlštejn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13CBDE-E1D7-4F80-A374-3A1F0E85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6" y="1420428"/>
            <a:ext cx="9916688" cy="48279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Karlštejn byl založen roku 1348 v gotickém slohu</a:t>
            </a:r>
          </a:p>
          <a:p>
            <a:pPr marL="0" indent="0">
              <a:buNone/>
            </a:pPr>
            <a:r>
              <a:rPr lang="cs-CZ" dirty="0"/>
              <a:t>     Karlem IV.</a:t>
            </a:r>
          </a:p>
          <a:p>
            <a:r>
              <a:rPr lang="cs-CZ" dirty="0"/>
              <a:t>Je původem středověký </a:t>
            </a:r>
          </a:p>
          <a:p>
            <a:pPr marL="0" indent="0">
              <a:buNone/>
            </a:pPr>
            <a:r>
              <a:rPr lang="cs-CZ" dirty="0"/>
              <a:t>     hrad nacházející se v okrese Beroun.</a:t>
            </a:r>
          </a:p>
          <a:p>
            <a:r>
              <a:rPr lang="cs-CZ" dirty="0"/>
              <a:t>Leží uprostřed chráněné krajinné </a:t>
            </a:r>
          </a:p>
          <a:p>
            <a:pPr marL="0" indent="0">
              <a:buNone/>
            </a:pPr>
            <a:r>
              <a:rPr lang="cs-CZ" dirty="0"/>
              <a:t>     oblasti Český kras.</a:t>
            </a:r>
          </a:p>
          <a:p>
            <a:r>
              <a:rPr lang="cs-CZ" dirty="0"/>
              <a:t>Byl založen jako soukromé reprezentační</a:t>
            </a:r>
          </a:p>
          <a:p>
            <a:pPr marL="0" indent="0">
              <a:buNone/>
            </a:pPr>
            <a:r>
              <a:rPr lang="cs-CZ" dirty="0"/>
              <a:t>     sídlo Karla IV.</a:t>
            </a:r>
          </a:p>
          <a:p>
            <a:r>
              <a:rPr lang="cs-CZ" dirty="0"/>
              <a:t>Později byl využíván jako klenotnice </a:t>
            </a:r>
          </a:p>
          <a:p>
            <a:pPr marL="0" indent="0">
              <a:buNone/>
            </a:pPr>
            <a:r>
              <a:rPr lang="cs-CZ" dirty="0"/>
              <a:t>     pro uschování říšských korunovačních</a:t>
            </a:r>
          </a:p>
          <a:p>
            <a:pPr marL="0" indent="0">
              <a:buNone/>
            </a:pPr>
            <a:r>
              <a:rPr lang="cs-CZ" dirty="0"/>
              <a:t>     klenotů a svatých ostatků.    </a:t>
            </a:r>
          </a:p>
          <a:p>
            <a:r>
              <a:rPr lang="cs-CZ" dirty="0"/>
              <a:t>Od roku 1962 je veden jako národní kulturní památka. </a:t>
            </a:r>
          </a:p>
          <a:p>
            <a:pPr marL="0" indent="0">
              <a:buNone/>
            </a:pPr>
            <a:r>
              <a:rPr lang="cs-CZ" dirty="0"/>
              <a:t>  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1D4F9C-D6A6-4753-A970-D0FEFDC57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54" y="2029718"/>
            <a:ext cx="5499401" cy="28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6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CB9A3-0B7E-4E06-AFA1-615620C5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Karlův most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13CBDE-E1D7-4F80-A374-3A1F0E85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68" y="1748901"/>
            <a:ext cx="9916688" cy="4827972"/>
          </a:xfrm>
        </p:spPr>
        <p:txBody>
          <a:bodyPr>
            <a:normAutofit/>
          </a:bodyPr>
          <a:lstStyle/>
          <a:p>
            <a:r>
              <a:rPr lang="cs-CZ" dirty="0"/>
              <a:t>Základní kámen položil Karel IV r. 1357 9.7. v 5:31 h.</a:t>
            </a:r>
          </a:p>
          <a:p>
            <a:r>
              <a:rPr lang="cs-CZ" dirty="0"/>
              <a:t>Na Karlově mostě je 30 soch a sousoší </a:t>
            </a:r>
          </a:p>
          <a:p>
            <a:r>
              <a:rPr lang="cs-CZ" dirty="0"/>
              <a:t>Do 19. století byl jediným mostem v Praze a </a:t>
            </a:r>
          </a:p>
          <a:p>
            <a:pPr marL="0" indent="0">
              <a:buNone/>
            </a:pPr>
            <a:r>
              <a:rPr lang="cs-CZ" dirty="0"/>
              <a:t>     je nejstarším stojícím mostem přes řeku Vltavu</a:t>
            </a:r>
          </a:p>
          <a:p>
            <a:pPr marL="0" indent="0">
              <a:buNone/>
            </a:pPr>
            <a:r>
              <a:rPr lang="cs-CZ" dirty="0"/>
              <a:t>     na území Hlavního města Prahy.</a:t>
            </a:r>
          </a:p>
          <a:p>
            <a:r>
              <a:rPr lang="cs-CZ" dirty="0"/>
              <a:t>Byla to tedy důležitá komunikace, po které</a:t>
            </a:r>
          </a:p>
          <a:p>
            <a:pPr marL="0" indent="0">
              <a:buNone/>
            </a:pPr>
            <a:r>
              <a:rPr lang="cs-CZ" dirty="0"/>
              <a:t>     se pohybovali lidé z jednoho břehu na druhý.</a:t>
            </a:r>
          </a:p>
          <a:p>
            <a:r>
              <a:rPr lang="cs-CZ" dirty="0"/>
              <a:t>Jeho délka je 515,76 m a šířka je 9,4 - 9,5 m.</a:t>
            </a:r>
          </a:p>
          <a:p>
            <a:r>
              <a:rPr lang="cs-CZ" dirty="0"/>
              <a:t>Předchůdce Karlova mostu byl Juditin most.     </a:t>
            </a:r>
          </a:p>
          <a:p>
            <a:r>
              <a:rPr lang="cs-CZ" dirty="0"/>
              <a:t>Most se stavil 45 let.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011AC5-9B85-4025-B972-6E2CC97A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51" y="2568200"/>
            <a:ext cx="5150381" cy="23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7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CB9A3-0B7E-4E06-AFA1-615620C5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cs-CZ" dirty="0"/>
              <a:t>Katedrála sv. Víta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13CBDE-E1D7-4F80-A374-3A1F0E85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6" y="1402673"/>
            <a:ext cx="9916688" cy="4827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    </a:t>
            </a:r>
          </a:p>
          <a:p>
            <a:r>
              <a:rPr lang="cs-CZ" dirty="0"/>
              <a:t>Roku 1344 zahájil Karel IV. stavbu </a:t>
            </a:r>
          </a:p>
          <a:p>
            <a:pPr marL="0" indent="0">
              <a:buNone/>
            </a:pPr>
            <a:r>
              <a:rPr lang="cs-CZ" dirty="0"/>
              <a:t>     gotické katedrály sv. Víta, Václava a Vojtěcha,</a:t>
            </a:r>
          </a:p>
          <a:p>
            <a:pPr marL="0" indent="0">
              <a:buNone/>
            </a:pPr>
            <a:r>
              <a:rPr lang="cs-CZ" dirty="0"/>
              <a:t>     dle původního zasvěcení jen katedrála sv. Víta.</a:t>
            </a:r>
          </a:p>
          <a:p>
            <a:r>
              <a:rPr lang="cs-CZ" dirty="0"/>
              <a:t>Nejvýznamnější český římskokatolický kostel</a:t>
            </a:r>
          </a:p>
          <a:p>
            <a:pPr marL="0" indent="0">
              <a:buNone/>
            </a:pPr>
            <a:r>
              <a:rPr lang="cs-CZ" dirty="0"/>
              <a:t>     a dominanta Pražského hradu.</a:t>
            </a:r>
          </a:p>
          <a:p>
            <a:r>
              <a:rPr lang="cs-CZ" dirty="0"/>
              <a:t>Je symbolem českého státu</a:t>
            </a:r>
          </a:p>
          <a:p>
            <a:pPr marL="0" indent="0">
              <a:buNone/>
            </a:pPr>
            <a:r>
              <a:rPr lang="cs-CZ" dirty="0"/>
              <a:t>     a hrobkou přemyslovských knížat.</a:t>
            </a:r>
          </a:p>
          <a:p>
            <a:r>
              <a:rPr lang="cs-CZ" dirty="0"/>
              <a:t>Dokončena byla ve 20. století.</a:t>
            </a:r>
          </a:p>
          <a:p>
            <a:r>
              <a:rPr lang="cs-CZ" dirty="0"/>
              <a:t>Jsou v ní uloženy české korunovační klenoty.</a:t>
            </a:r>
          </a:p>
          <a:p>
            <a:r>
              <a:rPr lang="cs-CZ" dirty="0"/>
              <a:t>Na jižní věži je 7 zvonů, včetně Zikmunda, největšího</a:t>
            </a:r>
          </a:p>
          <a:p>
            <a:pPr marL="0" indent="0">
              <a:buNone/>
            </a:pPr>
            <a:r>
              <a:rPr lang="cs-CZ" dirty="0"/>
              <a:t>     zvonu v Česku.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C38BBE-EF95-4195-8BD6-777CFEC6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670" y="2599016"/>
            <a:ext cx="4284467" cy="28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10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428</TotalTime>
  <Words>439</Words>
  <Application>Microsoft Office PowerPoint</Application>
  <PresentationFormat>Širokoúhlá obrazovka</PresentationFormat>
  <Paragraphs>81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Karel IV.</vt:lpstr>
      <vt:lpstr>Karel IV.</vt:lpstr>
      <vt:lpstr>Pražský hrad</vt:lpstr>
      <vt:lpstr>Karlova univerzita</vt:lpstr>
      <vt:lpstr>Karlštejn</vt:lpstr>
      <vt:lpstr>Karlův most</vt:lpstr>
      <vt:lpstr>Katedrála sv. Víta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IV.</dc:title>
  <dc:creator>Správce</dc:creator>
  <cp:lastModifiedBy>Jana Lišková</cp:lastModifiedBy>
  <cp:revision>64</cp:revision>
  <dcterms:created xsi:type="dcterms:W3CDTF">2023-03-08T19:18:19Z</dcterms:created>
  <dcterms:modified xsi:type="dcterms:W3CDTF">2023-05-26T06:00:58Z</dcterms:modified>
</cp:coreProperties>
</file>